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75" r:id="rId10"/>
    <p:sldId id="264" r:id="rId11"/>
    <p:sldId id="276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6367-C58E-41BA-B8E8-E374373A17B6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B51F-157A-481D-9A74-8090F14D5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76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09479-0D22-485D-86F6-5FC4C572B19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7217-4AF7-4F78-8888-84A8F57C119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BF2F-5190-4D71-B098-FFAD55C522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:\124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D5BA-762B-4D89-A81D-2769F43A987A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B00E-CE65-4E15-AEF2-EEA8FDA39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:\124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:\Users\THPT Dan Phuong\Downloads\DSC_1444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124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9524-2111-4B18-BEEC-233B21D68910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DEAB-F2E4-4ABA-A9A9-CA7961387B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 userDrawn="1"/>
        </p:nvPicPr>
        <p:blipFill>
          <a:blip r:embed="rId14"/>
          <a:srcRect l="8334" r="8333"/>
          <a:stretch>
            <a:fillRect/>
          </a:stretch>
        </p:blipFill>
        <p:spPr bwMode="auto">
          <a:xfrm>
            <a:off x="273627" y="228600"/>
            <a:ext cx="857596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.%20THI%20GVG%20QUY%20NAP%202014\domino%201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HOAI%20domino%20%20IPHONE%205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533400" y="4953000"/>
            <a:ext cx="7961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Hoài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2875" y="2643188"/>
            <a:ext cx="8915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NHIỆT LIỆT CHÀO MỪNG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 THẦY, GIÁO CÔ GIÁO ĐẾN VỚI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HỘI THI GIÁO VIÊN GỎI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CỤM ĐAN PHƯỢNG – PHÚC THỌ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8528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(2)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 = k ≥ 1,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25463" y="2057400"/>
            <a:ext cx="640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 =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(2)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20528" name="Object 16"/>
          <p:cNvGraphicFramePr>
            <a:graphicFrameLocks noChangeAspect="1"/>
          </p:cNvGraphicFramePr>
          <p:nvPr/>
        </p:nvGraphicFramePr>
        <p:xfrm>
          <a:off x="1676400" y="3200283"/>
          <a:ext cx="4495800" cy="784225"/>
        </p:xfrm>
        <a:graphic>
          <a:graphicData uri="http://schemas.openxmlformats.org/presentationml/2006/ole">
            <p:oleObj spid="_x0000_s5166" name="Equation" r:id="rId3" imgW="2222500" imgH="419100" progId="">
              <p:embed/>
            </p:oleObj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846263" y="2485081"/>
            <a:ext cx="3792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(2)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799138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381000" y="914400"/>
            <a:ext cx="9296400" cy="838201"/>
            <a:chOff x="0" y="380592"/>
            <a:chExt cx="9136063" cy="1022986"/>
          </a:xfrm>
        </p:grpSpPr>
        <p:sp>
          <p:nvSpPr>
            <p:cNvPr id="5147" name="Rectangle 4"/>
            <p:cNvSpPr>
              <a:spLocks noChangeArrowheads="1"/>
            </p:cNvSpPr>
            <p:nvPr/>
          </p:nvSpPr>
          <p:spPr bwMode="auto">
            <a:xfrm>
              <a:off x="0" y="647699"/>
              <a:ext cx="8458200" cy="56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Chứng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minh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rằng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5131" name="Object 8"/>
            <p:cNvGraphicFramePr>
              <a:graphicFrameLocks noChangeAspect="1"/>
            </p:cNvGraphicFramePr>
            <p:nvPr/>
          </p:nvGraphicFramePr>
          <p:xfrm>
            <a:off x="3962400" y="638175"/>
            <a:ext cx="838200" cy="474663"/>
          </p:xfrm>
          <a:graphic>
            <a:graphicData uri="http://schemas.openxmlformats.org/presentationml/2006/ole">
              <p:oleObj spid="_x0000_s5167" name="Equation" r:id="rId4" imgW="444307" imgH="203112" progId="">
                <p:embed/>
              </p:oleObj>
            </a:graphicData>
          </a:graphic>
        </p:graphicFrame>
        <p:graphicFrame>
          <p:nvGraphicFramePr>
            <p:cNvPr id="2" name="Object 12"/>
            <p:cNvGraphicFramePr>
              <a:graphicFrameLocks noChangeAspect="1"/>
            </p:cNvGraphicFramePr>
            <p:nvPr/>
          </p:nvGraphicFramePr>
          <p:xfrm>
            <a:off x="5416550" y="380592"/>
            <a:ext cx="3719513" cy="1022986"/>
          </p:xfrm>
          <a:graphic>
            <a:graphicData uri="http://schemas.openxmlformats.org/presentationml/2006/ole">
              <p:oleObj spid="_x0000_s5168" name="Equation" r:id="rId5" imgW="1993900" imgH="419100" progId="">
                <p:embed/>
              </p:oleObj>
            </a:graphicData>
          </a:graphic>
        </p:graphicFrame>
      </p:grpSp>
      <p:sp>
        <p:nvSpPr>
          <p:cNvPr id="5146" name="Rectangle 13"/>
          <p:cNvSpPr>
            <a:spLocks noChangeArrowheads="1"/>
          </p:cNvSpPr>
          <p:nvPr/>
        </p:nvSpPr>
        <p:spPr bwMode="auto">
          <a:xfrm>
            <a:off x="228600" y="242695"/>
            <a:ext cx="3581400" cy="5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VÍ DỤ ÁP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DỤNG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57200" y="3843001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(2)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n=k+1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519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4260851"/>
          <a:ext cx="5257800" cy="692150"/>
        </p:xfrm>
        <a:graphic>
          <a:graphicData uri="http://schemas.openxmlformats.org/presentationml/2006/ole">
            <p:oleObj spid="_x0000_s5169" name="Equation" r:id="rId6" imgW="2679700" imgH="393700" progId="">
              <p:embed/>
            </p:oleObj>
          </a:graphicData>
        </a:graphic>
      </p:graphicFrame>
      <p:graphicFrame>
        <p:nvGraphicFramePr>
          <p:cNvPr id="21520" name="Object 5"/>
          <p:cNvGraphicFramePr>
            <a:graphicFrameLocks noChangeAspect="1"/>
          </p:cNvGraphicFramePr>
          <p:nvPr/>
        </p:nvGraphicFramePr>
        <p:xfrm>
          <a:off x="812800" y="5305037"/>
          <a:ext cx="4325938" cy="442913"/>
        </p:xfrm>
        <a:graphic>
          <a:graphicData uri="http://schemas.openxmlformats.org/presentationml/2006/ole">
            <p:oleObj spid="_x0000_s5170" name="Equation" r:id="rId7" imgW="2070100" imgH="228600" progId="">
              <p:embed/>
            </p:oleObj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1319213" y="5715000"/>
          <a:ext cx="2414587" cy="439737"/>
        </p:xfrm>
        <a:graphic>
          <a:graphicData uri="http://schemas.openxmlformats.org/presentationml/2006/ole">
            <p:oleObj spid="_x0000_s5171" name="Equation" r:id="rId8" imgW="1562100" imgH="228600" progId="">
              <p:embed/>
            </p:oleObj>
          </a:graphicData>
        </a:graphic>
      </p:graphicFrame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28600" y="4785486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nạp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   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8600" y="6180408"/>
            <a:ext cx="9144000" cy="487364"/>
            <a:chOff x="48" y="3977"/>
            <a:chExt cx="5760" cy="307"/>
          </a:xfrm>
        </p:grpSpPr>
        <p:sp>
          <p:nvSpPr>
            <p:cNvPr id="5144" name="Rectangle 20"/>
            <p:cNvSpPr>
              <a:spLocks noChangeArrowheads="1"/>
            </p:cNvSpPr>
            <p:nvPr/>
          </p:nvSpPr>
          <p:spPr bwMode="auto">
            <a:xfrm>
              <a:off x="48" y="3984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hệ</a:t>
              </a:r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(2)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endPara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130" name="Object 21"/>
            <p:cNvGraphicFramePr>
              <a:graphicFrameLocks noChangeAspect="1"/>
            </p:cNvGraphicFramePr>
            <p:nvPr/>
          </p:nvGraphicFramePr>
          <p:xfrm>
            <a:off x="2910" y="3977"/>
            <a:ext cx="672" cy="307"/>
          </p:xfrm>
          <a:graphic>
            <a:graphicData uri="http://schemas.openxmlformats.org/presentationml/2006/ole">
              <p:oleObj spid="_x0000_s5172" name="Equation" r:id="rId9" imgW="444240" imgH="203040" progId="">
                <p:embed/>
              </p:oleObj>
            </a:graphicData>
          </a:graphic>
        </p:graphicFrame>
      </p:grp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629400" y="1948149"/>
          <a:ext cx="1236663" cy="718851"/>
        </p:xfrm>
        <a:graphic>
          <a:graphicData uri="http://schemas.openxmlformats.org/presentationml/2006/ole">
            <p:oleObj spid="_x0000_s5173" name="Equation" r:id="rId10" imgW="761669" imgH="393529" progId="">
              <p:embed/>
            </p:oleObj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48600" y="2057400"/>
            <a:ext cx="121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05000" y="1600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= 1+2+3+…+n.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7" name="Object 22"/>
          <p:cNvGraphicFramePr>
            <a:graphicFrameLocks noChangeAspect="1"/>
          </p:cNvGraphicFramePr>
          <p:nvPr/>
        </p:nvGraphicFramePr>
        <p:xfrm>
          <a:off x="4083050" y="1838325"/>
          <a:ext cx="114300" cy="177800"/>
        </p:xfrm>
        <a:graphic>
          <a:graphicData uri="http://schemas.openxmlformats.org/presentationml/2006/ole">
            <p:oleObj spid="_x0000_s5174" name="Equation" r:id="rId11" imgW="435285" imgH="677109" progId="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3810000" y="5680347"/>
          <a:ext cx="2833687" cy="644254"/>
        </p:xfrm>
        <a:graphic>
          <a:graphicData uri="http://schemas.openxmlformats.org/presentationml/2006/ole">
            <p:oleObj spid="_x0000_s5175" name="Equation" r:id="rId12" imgW="1143000" imgH="393700" progId="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6705600" y="5678100"/>
          <a:ext cx="2133600" cy="722700"/>
        </p:xfrm>
        <a:graphic>
          <a:graphicData uri="http://schemas.openxmlformats.org/presentationml/2006/ole">
            <p:oleObj spid="_x0000_s5176" name="Equation" r:id="rId13" imgW="952087" imgH="393529" progId="">
              <p:embed/>
            </p:oleObj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4267200" y="457200"/>
            <a:ext cx="3352800" cy="5334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  <p:bldP spid="21512" grpId="0"/>
      <p:bldP spid="21515" grpId="0"/>
      <p:bldP spid="21516" grpId="0"/>
      <p:bldP spid="5146" grpId="0"/>
      <p:bldP spid="21518" grpId="0"/>
      <p:bldP spid="21522" grpId="0"/>
      <p:bldP spid="24" grpId="0"/>
      <p:bldP spid="25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4294967295"/>
          </p:nvPr>
        </p:nvGraphicFramePr>
        <p:xfrm>
          <a:off x="2438400" y="2057400"/>
          <a:ext cx="6240462" cy="3108960"/>
        </p:xfrm>
        <a:graphic>
          <a:graphicData uri="http://schemas.openxmlformats.org/drawingml/2006/table">
            <a:tbl>
              <a:tblPr/>
              <a:tblGrid>
                <a:gridCol w="1560512"/>
                <a:gridCol w="1560513"/>
                <a:gridCol w="1558925"/>
                <a:gridCol w="1560512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sánh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228600" y="514985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quát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42" name="Object 42"/>
          <p:cNvGraphicFramePr>
            <a:graphicFrameLocks noChangeAspect="1"/>
          </p:cNvGraphicFramePr>
          <p:nvPr/>
        </p:nvGraphicFramePr>
        <p:xfrm>
          <a:off x="5029200" y="5943600"/>
          <a:ext cx="1066800" cy="427038"/>
        </p:xfrm>
        <a:graphic>
          <a:graphicData uri="http://schemas.openxmlformats.org/presentationml/2006/ole">
            <p:oleObj spid="_x0000_s6154" name="Equation" r:id="rId3" imgW="444307" imgH="203112" progId="">
              <p:embed/>
            </p:oleObj>
          </a:graphicData>
        </a:graphic>
      </p:graphicFrame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762000" y="593913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i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&gt; 8n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≥ 3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35238" y="2559050"/>
            <a:ext cx="5922962" cy="565150"/>
            <a:chOff x="2535238" y="2559050"/>
            <a:chExt cx="5922962" cy="565150"/>
          </a:xfrm>
        </p:grpSpPr>
        <p:sp>
          <p:nvSpPr>
            <p:cNvPr id="6195" name="Rectangle 44"/>
            <p:cNvSpPr>
              <a:spLocks noChangeArrowheads="1"/>
            </p:cNvSpPr>
            <p:nvPr/>
          </p:nvSpPr>
          <p:spPr bwMode="auto">
            <a:xfrm>
              <a:off x="2535238" y="255905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196" name="Rectangle 45"/>
            <p:cNvSpPr>
              <a:spLocks noChangeArrowheads="1"/>
            </p:cNvSpPr>
            <p:nvPr/>
          </p:nvSpPr>
          <p:spPr bwMode="auto">
            <a:xfrm>
              <a:off x="4114800" y="255905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197" name="Rectangle 46"/>
            <p:cNvSpPr>
              <a:spLocks noChangeArrowheads="1"/>
            </p:cNvSpPr>
            <p:nvPr/>
          </p:nvSpPr>
          <p:spPr bwMode="auto">
            <a:xfrm>
              <a:off x="5791200" y="255905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  <p:sp>
          <p:nvSpPr>
            <p:cNvPr id="6198" name="Rectangle 47"/>
            <p:cNvSpPr>
              <a:spLocks noChangeArrowheads="1"/>
            </p:cNvSpPr>
            <p:nvPr/>
          </p:nvSpPr>
          <p:spPr bwMode="auto">
            <a:xfrm>
              <a:off x="7239000" y="259080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2535238" y="3092450"/>
            <a:ext cx="615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9                 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16</a:t>
            </a: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2535238" y="3625850"/>
            <a:ext cx="607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27                 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24</a:t>
            </a: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2535238" y="4159250"/>
            <a:ext cx="607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81                 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32</a:t>
            </a:r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2535238" y="461645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243                 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40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006796"/>
            <a:ext cx="8153400" cy="845285"/>
            <a:chOff x="457200" y="823912"/>
            <a:chExt cx="8153400" cy="845285"/>
          </a:xfrm>
        </p:grpSpPr>
        <p:graphicFrame>
          <p:nvGraphicFramePr>
            <p:cNvPr id="6147" name="Object 40"/>
            <p:cNvGraphicFramePr>
              <a:graphicFrameLocks noChangeAspect="1"/>
            </p:cNvGraphicFramePr>
            <p:nvPr/>
          </p:nvGraphicFramePr>
          <p:xfrm>
            <a:off x="4711700" y="823912"/>
            <a:ext cx="1155700" cy="471488"/>
          </p:xfrm>
          <a:graphic>
            <a:graphicData uri="http://schemas.openxmlformats.org/presentationml/2006/ole">
              <p:oleObj spid="_x0000_s6155" name="Equation" r:id="rId4" imgW="444307" imgH="203112" progId="">
                <p:embed/>
              </p:oleObj>
            </a:graphicData>
          </a:graphic>
        </p:graphicFrame>
        <p:sp>
          <p:nvSpPr>
            <p:cNvPr id="6194" name="Rectangle 52"/>
            <p:cNvSpPr>
              <a:spLocks noChangeArrowheads="1"/>
            </p:cNvSpPr>
            <p:nvPr/>
          </p:nvSpPr>
          <p:spPr bwMode="auto">
            <a:xfrm>
              <a:off x="457200" y="838200"/>
              <a:ext cx="815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i="1" baseline="30000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>
                  <a:latin typeface="Arial" pitchFamily="34" charset="0"/>
                  <a:cs typeface="Arial" pitchFamily="34" charset="0"/>
                </a:rPr>
                <a:t>8n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với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 eaLnBrk="0" hangingPunct="0"/>
              <a:r>
                <a:rPr lang="en-US" sz="2400" dirty="0">
                  <a:latin typeface="Arial" pitchFamily="34" charset="0"/>
                  <a:cs typeface="Arial" pitchFamily="34" charset="0"/>
                </a:rPr>
                <a:t>a)  </a:t>
              </a: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So </a:t>
              </a:r>
              <a:r>
                <a:rPr lang="en-US" sz="24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b="1" i="1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8n</a:t>
              </a: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 = 1,2,3,4,5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19600" y="495892"/>
            <a:ext cx="3352800" cy="5334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28600" y="242695"/>
            <a:ext cx="3581400" cy="5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VÍ DỤ ÁP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DỤNG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"/>
                                        <p:tgtEl>
                                          <p:spTgt spid="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3" grpId="0"/>
      <p:bldP spid="25649" grpId="0"/>
      <p:bldP spid="25650" grpId="0"/>
      <p:bldP spid="2565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C:\Documents and Settings\Vu Tuan Anh\Desktop\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5004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Documents and Settings\Vu Tuan Anh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3500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8600" y="242695"/>
            <a:ext cx="3581400" cy="5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VÍ DỤ ÁP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DỤNG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 flipV="1">
            <a:off x="4114800" y="1850834"/>
            <a:ext cx="1371600" cy="1284288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04800" y="3846512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gray">
          <a:xfrm>
            <a:off x="1752600" y="685800"/>
            <a:ext cx="6294438" cy="14525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path path="rect">
              <a:fillToRect t="100000" r="10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 rot="5400000">
            <a:off x="1481741" y="3474244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 rot="-5400000">
            <a:off x="6793706" y="3520281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57400" y="3048000"/>
            <a:ext cx="5105400" cy="1227137"/>
            <a:chOff x="2057400" y="3048000"/>
            <a:chExt cx="5105400" cy="1227137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2133600" y="3141662"/>
              <a:ext cx="4876800" cy="11334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2209800" y="3156332"/>
              <a:ext cx="4724400" cy="460375"/>
            </a:xfrm>
            <a:prstGeom prst="roundRect">
              <a:avLst>
                <a:gd name="adj" fmla="val 3482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black">
            <a:xfrm>
              <a:off x="2590800" y="3048000"/>
              <a:ext cx="383812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Chứng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minh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nạp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black">
            <a:xfrm>
              <a:off x="2057400" y="3765932"/>
              <a:ext cx="5105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b="1" i="1" baseline="30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&gt; 8n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n ≥ 3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(4)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gray">
            <a:xfrm>
              <a:off x="2857500" y="3608387"/>
              <a:ext cx="3243263" cy="0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prstDash val="dash"/>
              <a:round/>
              <a:headEnd/>
              <a:tailEnd/>
            </a:ln>
            <a:effectLst>
              <a:outerShdw dist="17961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AutoShape 13"/>
          <p:cNvSpPr>
            <a:spLocks noChangeArrowheads="1"/>
          </p:cNvSpPr>
          <p:nvPr/>
        </p:nvSpPr>
        <p:spPr bwMode="gray">
          <a:xfrm>
            <a:off x="304800" y="289560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gray">
          <a:xfrm>
            <a:off x="7467600" y="3835400"/>
            <a:ext cx="13668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gray">
          <a:xfrm>
            <a:off x="7467600" y="2903537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white">
          <a:xfrm>
            <a:off x="7467600" y="3156332"/>
            <a:ext cx="137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white">
          <a:xfrm>
            <a:off x="7391400" y="4021137"/>
            <a:ext cx="152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white">
          <a:xfrm>
            <a:off x="304800" y="3100387"/>
            <a:ext cx="13938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white">
          <a:xfrm>
            <a:off x="304800" y="4040187"/>
            <a:ext cx="13938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133600" y="914400"/>
            <a:ext cx="5808663" cy="958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72000" y="304800"/>
            <a:ext cx="3352800" cy="5334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44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41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11430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“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8956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 = k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 = k+1.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 =  k+1 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k+1= k+2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k=k+1 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                                  &lt;=&gt;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k+1 = (k+1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 +1</a:t>
            </a:r>
          </a:p>
          <a:p>
            <a:pPr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		                  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&lt;=&gt; k+1 = k+2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.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513388" y="5486400"/>
          <a:ext cx="1039812" cy="474663"/>
        </p:xfrm>
        <a:graphic>
          <a:graphicData uri="http://schemas.openxmlformats.org/presentationml/2006/ole">
            <p:oleObj spid="_x0000_s7174" name="Equation" r:id="rId3" imgW="444307" imgH="203112" progId="">
              <p:embed/>
            </p:oleObj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59578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38400" y="191869"/>
            <a:ext cx="4057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mino 1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915400" cy="16002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(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Chứng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minh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Nam)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6,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tờ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1000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Tx/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438400" y="196850"/>
            <a:ext cx="361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505514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Đẳng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8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tờ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 7 = 5 + 2;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 8 = 2 + 2 + 2 +2.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029514"/>
            <a:ext cx="883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 * 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vế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đẳng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 9 = 7 + 2;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10 = 8 + 2.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10540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 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tục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đẳng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11 = 9 + 2;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12 = 10 +2.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* …………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3741737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mệnh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              n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≥ p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)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8613" y="4960937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2: Ta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 = k ≥ p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 = k+1.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4495800"/>
            <a:ext cx="8077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1: Ta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 = p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2400" y="2286000"/>
            <a:ext cx="87630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1</a:t>
            </a:r>
          </a:p>
          <a:p>
            <a:pPr eaLnBrk="0" hangingPunct="0"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k ≥ </a:t>
            </a:r>
            <a:r>
              <a:rPr lang="en-US" sz="21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0" hangingPunct="0">
              <a:lnSpc>
                <a:spcPct val="110000"/>
              </a:lnSpc>
            </a:pPr>
            <a:r>
              <a:rPr lang="en-US" sz="21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1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21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n 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k+1.                                             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192215"/>
            <a:ext cx="8839200" cy="1157289"/>
            <a:chOff x="192" y="963"/>
            <a:chExt cx="5568" cy="729"/>
          </a:xfrm>
        </p:grpSpPr>
        <p:graphicFrame>
          <p:nvGraphicFramePr>
            <p:cNvPr id="8194" name="Object 7"/>
            <p:cNvGraphicFramePr>
              <a:graphicFrameLocks noChangeAspect="1"/>
            </p:cNvGraphicFramePr>
            <p:nvPr/>
          </p:nvGraphicFramePr>
          <p:xfrm>
            <a:off x="5016" y="963"/>
            <a:ext cx="600" cy="287"/>
          </p:xfrm>
          <a:graphic>
            <a:graphicData uri="http://schemas.openxmlformats.org/presentationml/2006/ole">
              <p:oleObj spid="_x0000_s8198" name="Equation" r:id="rId3" imgW="444307" imgH="203112" progId="">
                <p:embed/>
              </p:oleObj>
            </a:graphicData>
          </a:graphic>
        </p:graphicFrame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192" y="994"/>
              <a:ext cx="556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chứng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minh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đến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thử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trực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tiếp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057400" y="776287"/>
            <a:ext cx="548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PHƯƠNG PHÁP QUY NAP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48528" y="1219200"/>
            <a:ext cx="8610600" cy="25146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42668" y="3733800"/>
            <a:ext cx="8610600" cy="20574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667000" y="5782553"/>
            <a:ext cx="6629400" cy="8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1,2,3 SGK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82 - 83.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1.2, 1.3, 1.5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94 - 95.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6019800"/>
            <a:ext cx="20355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BÀI TẬP VỀ NHÀ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438400" y="196850"/>
            <a:ext cx="361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6543675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Chân thành cám ơn quý thầy - cô!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543675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Chân thành cám ơn quý thầy - cô!</a:t>
            </a:r>
          </a:p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6" name="Picture 6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43785">
            <a:off x="6545263" y="2828925"/>
            <a:ext cx="914400" cy="904875"/>
          </a:xfrm>
          <a:prstGeom prst="rect">
            <a:avLst/>
          </a:prstGeom>
          <a:noFill/>
        </p:spPr>
      </p:pic>
      <p:pic>
        <p:nvPicPr>
          <p:cNvPr id="15368" name="Picture 8" descr="Imw7728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638300"/>
            <a:ext cx="1574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ssss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3333750" cy="2667000"/>
          </a:xfrm>
          <a:prstGeom prst="rect">
            <a:avLst/>
          </a:prstGeom>
          <a:noFill/>
        </p:spPr>
      </p:pic>
      <p:pic>
        <p:nvPicPr>
          <p:cNvPr id="15370" name="Picture 10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43785">
            <a:off x="2286000" y="4191000"/>
            <a:ext cx="914400" cy="906463"/>
          </a:xfrm>
          <a:prstGeom prst="rect">
            <a:avLst/>
          </a:prstGeom>
          <a:noFill/>
        </p:spPr>
      </p:pic>
      <p:pic>
        <p:nvPicPr>
          <p:cNvPr id="15371" name="Picture 11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43785">
            <a:off x="1371600" y="3581400"/>
            <a:ext cx="914400" cy="906463"/>
          </a:xfrm>
          <a:prstGeom prst="rect">
            <a:avLst/>
          </a:prstGeom>
          <a:noFill/>
        </p:spPr>
      </p:pic>
      <p:pic>
        <p:nvPicPr>
          <p:cNvPr id="15372" name="Picture 12" descr="ssss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67200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88" name="Rectangle 4"/>
          <p:cNvSpPr>
            <a:spLocks noChangeArrowheads="1"/>
          </p:cNvSpPr>
          <p:nvPr/>
        </p:nvSpPr>
        <p:spPr bwMode="auto">
          <a:xfrm>
            <a:off x="228600" y="1116012"/>
            <a:ext cx="8915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P(n):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“3</a:t>
            </a:r>
            <a:r>
              <a:rPr lang="en-US" sz="2500" b="1" i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n+100’’</a:t>
            </a:r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4342" name="Group 6"/>
          <p:cNvGraphicFramePr>
            <a:graphicFrameLocks noGrp="1"/>
          </p:cNvGraphicFramePr>
          <p:nvPr/>
        </p:nvGraphicFramePr>
        <p:xfrm>
          <a:off x="1981200" y="2362200"/>
          <a:ext cx="6324600" cy="3149600"/>
        </p:xfrm>
        <a:graphic>
          <a:graphicData uri="http://schemas.openxmlformats.org/drawingml/2006/table">
            <a:tbl>
              <a:tblPr/>
              <a:tblGrid>
                <a:gridCol w="1581150"/>
                <a:gridCol w="1581150"/>
                <a:gridCol w="1581150"/>
                <a:gridCol w="15811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n+100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Kết luận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58800" y="5549900"/>
            <a:ext cx="6832600" cy="469900"/>
            <a:chOff x="352" y="3496"/>
            <a:chExt cx="4304" cy="296"/>
          </a:xfrm>
        </p:grpSpPr>
        <p:sp>
          <p:nvSpPr>
            <p:cNvPr id="1087" name="Rectangle 44"/>
            <p:cNvSpPr>
              <a:spLocks noChangeArrowheads="1"/>
            </p:cNvSpPr>
            <p:nvPr/>
          </p:nvSpPr>
          <p:spPr bwMode="auto">
            <a:xfrm>
              <a:off x="352" y="3504"/>
              <a:ext cx="4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b,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P(n)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hay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sai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</a:t>
              </a:r>
            </a:p>
          </p:txBody>
        </p:sp>
        <p:graphicFrame>
          <p:nvGraphicFramePr>
            <p:cNvPr id="1027" name="Object 45"/>
            <p:cNvGraphicFramePr>
              <a:graphicFrameLocks noChangeAspect="1"/>
            </p:cNvGraphicFramePr>
            <p:nvPr/>
          </p:nvGraphicFramePr>
          <p:xfrm>
            <a:off x="1336" y="3496"/>
            <a:ext cx="720" cy="281"/>
          </p:xfrm>
          <a:graphic>
            <a:graphicData uri="http://schemas.openxmlformats.org/presentationml/2006/ole">
              <p:oleObj spid="_x0000_s1039" name="Equation" r:id="rId3" imgW="444307" imgH="203112" progId="">
                <p:embed/>
              </p:oleObj>
            </a:graphicData>
          </a:graphic>
        </p:graphicFrame>
      </p:grp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20574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5072349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101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3510249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en-US" sz="2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1981200" y="393382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3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             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103           </a:t>
            </a:r>
            <a:endParaRPr lang="en-US" sz="2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981200" y="3429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9               102           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981200" y="4462463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81             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104          </a:t>
            </a:r>
            <a:endParaRPr lang="en-US" sz="2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981200" y="4986338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5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243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105         </a:t>
            </a:r>
            <a:endParaRPr lang="en-US" sz="2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266825" y="5943600"/>
            <a:ext cx="6553200" cy="609600"/>
            <a:chOff x="798" y="3744"/>
            <a:chExt cx="4128" cy="384"/>
          </a:xfrm>
        </p:grpSpPr>
        <p:sp>
          <p:nvSpPr>
            <p:cNvPr id="1086" name="Rectangle 55"/>
            <p:cNvSpPr>
              <a:spLocks noChangeArrowheads="1"/>
            </p:cNvSpPr>
            <p:nvPr/>
          </p:nvSpPr>
          <p:spPr bwMode="auto">
            <a:xfrm>
              <a:off x="798" y="3744"/>
              <a:ext cx="41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P(n)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sai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endPara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6" name="Object 56"/>
            <p:cNvGraphicFramePr>
              <a:graphicFrameLocks noChangeAspect="1"/>
            </p:cNvGraphicFramePr>
            <p:nvPr/>
          </p:nvGraphicFramePr>
          <p:xfrm>
            <a:off x="3840" y="3744"/>
            <a:ext cx="672" cy="308"/>
          </p:xfrm>
          <a:graphic>
            <a:graphicData uri="http://schemas.openxmlformats.org/presentationml/2006/ole">
              <p:oleObj spid="_x0000_s1040" name="Equation" r:id="rId4" imgW="444307" imgH="203112" progId="">
                <p:embed/>
              </p:oleObj>
            </a:graphicData>
          </a:graphic>
        </p:graphicFrame>
      </p:grp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84200" y="1600200"/>
            <a:ext cx="6574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1, 2, 3, 4, 5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6859588" y="292417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P(1)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6958013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P(2)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đúng</a:t>
            </a:r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69850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P(3)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đúng</a:t>
            </a:r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6929438" y="45434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P(4)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đúng</a:t>
            </a: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6791325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P(5)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sai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19400" y="304800"/>
            <a:ext cx="33528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56"/>
          <p:cNvGraphicFramePr>
            <a:graphicFrameLocks noChangeAspect="1"/>
          </p:cNvGraphicFramePr>
          <p:nvPr/>
        </p:nvGraphicFramePr>
        <p:xfrm>
          <a:off x="7620000" y="1089025"/>
          <a:ext cx="1284579" cy="511175"/>
        </p:xfrm>
        <a:graphic>
          <a:graphicData uri="http://schemas.openxmlformats.org/presentationml/2006/ole">
            <p:oleObj spid="_x0000_s1041" name="Equation" r:id="rId5" imgW="444307" imgH="20311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088" grpId="0"/>
      <p:bldP spid="14382" grpId="0"/>
      <p:bldP spid="14383" grpId="0"/>
      <p:bldP spid="14385" grpId="0"/>
      <p:bldP spid="14386" grpId="0"/>
      <p:bldP spid="14387" grpId="0"/>
      <p:bldP spid="14388" grpId="0"/>
      <p:bldP spid="14389" grpId="0"/>
      <p:bldP spid="14393" grpId="0"/>
      <p:bldP spid="14394" grpId="0"/>
      <p:bldP spid="14395" grpId="0"/>
      <p:bldP spid="14396" grpId="0"/>
      <p:bldP spid="14397" grpId="0"/>
      <p:bldP spid="143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14400" y="1981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88" name="Rectangle 4"/>
          <p:cNvSpPr>
            <a:spLocks noChangeArrowheads="1"/>
          </p:cNvSpPr>
          <p:nvPr/>
        </p:nvSpPr>
        <p:spPr bwMode="auto">
          <a:xfrm>
            <a:off x="228600" y="1108075"/>
            <a:ext cx="8991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): “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i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&gt; n 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’’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4342" name="Group 6"/>
          <p:cNvGraphicFramePr>
            <a:graphicFrameLocks noGrp="1"/>
          </p:cNvGraphicFramePr>
          <p:nvPr/>
        </p:nvGraphicFramePr>
        <p:xfrm>
          <a:off x="1981200" y="2362200"/>
          <a:ext cx="6324600" cy="314960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C00000"/>
                  </a:outerShdw>
                </a:effectLst>
              </a:tblPr>
              <a:tblGrid>
                <a:gridCol w="1581150"/>
                <a:gridCol w="1581150"/>
                <a:gridCol w="1581150"/>
                <a:gridCol w="15811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luận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58800" y="5549900"/>
            <a:ext cx="6832600" cy="469900"/>
            <a:chOff x="352" y="3496"/>
            <a:chExt cx="4304" cy="296"/>
          </a:xfrm>
        </p:grpSpPr>
        <p:sp>
          <p:nvSpPr>
            <p:cNvPr id="1087" name="Rectangle 44"/>
            <p:cNvSpPr>
              <a:spLocks noChangeArrowheads="1"/>
            </p:cNvSpPr>
            <p:nvPr/>
          </p:nvSpPr>
          <p:spPr bwMode="auto">
            <a:xfrm>
              <a:off x="352" y="3504"/>
              <a:ext cx="4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b,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(n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hay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sai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</a:t>
              </a:r>
            </a:p>
          </p:txBody>
        </p:sp>
        <p:graphicFrame>
          <p:nvGraphicFramePr>
            <p:cNvPr id="1027" name="Object 45"/>
            <p:cNvGraphicFramePr>
              <a:graphicFrameLocks noChangeAspect="1"/>
            </p:cNvGraphicFramePr>
            <p:nvPr/>
          </p:nvGraphicFramePr>
          <p:xfrm>
            <a:off x="1440" y="3496"/>
            <a:ext cx="720" cy="281"/>
          </p:xfrm>
          <a:graphic>
            <a:graphicData uri="http://schemas.openxmlformats.org/presentationml/2006/ole">
              <p:oleObj spid="_x0000_s2063" name="Equation" r:id="rId3" imgW="444307" imgH="203112" progId="">
                <p:embed/>
              </p:oleObj>
            </a:graphicData>
          </a:graphic>
        </p:graphicFrame>
      </p:grp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20574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5095302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35433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2</a:t>
            </a:r>
            <a:endParaRPr lang="en-US" sz="2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1981200" y="393382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3  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8                3           </a:t>
            </a:r>
            <a:endParaRPr lang="en-US" sz="2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981200" y="3429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4                2           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981200" y="4462463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16               4          </a:t>
            </a:r>
            <a:endParaRPr lang="en-US" sz="26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981200" y="4986338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32               5         </a:t>
            </a:r>
            <a:endParaRPr lang="en-US" sz="2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85800" y="6019800"/>
            <a:ext cx="8305800" cy="609600"/>
            <a:chOff x="798" y="3744"/>
            <a:chExt cx="4345" cy="384"/>
          </a:xfrm>
        </p:grpSpPr>
        <p:sp>
          <p:nvSpPr>
            <p:cNvPr id="1086" name="Rectangle 55"/>
            <p:cNvSpPr>
              <a:spLocks noChangeArrowheads="1"/>
            </p:cNvSpPr>
            <p:nvPr/>
          </p:nvSpPr>
          <p:spPr bwMode="auto">
            <a:xfrm>
              <a:off x="798" y="3744"/>
              <a:ext cx="41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chưa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khẳng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định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Q(n)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6" name="Object 56"/>
            <p:cNvGraphicFramePr>
              <a:graphicFrameLocks noChangeAspect="1"/>
            </p:cNvGraphicFramePr>
            <p:nvPr/>
          </p:nvGraphicFramePr>
          <p:xfrm>
            <a:off x="4471" y="3758"/>
            <a:ext cx="672" cy="308"/>
          </p:xfrm>
          <a:graphic>
            <a:graphicData uri="http://schemas.openxmlformats.org/presentationml/2006/ole">
              <p:oleObj spid="_x0000_s2064" name="Equation" r:id="rId4" imgW="444307" imgH="203112" progId="">
                <p:embed/>
              </p:oleObj>
            </a:graphicData>
          </a:graphic>
        </p:graphicFrame>
      </p:grp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450388" y="1600200"/>
            <a:ext cx="6607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1, 2, 3, 4, 5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Q(n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6859588" y="292417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Q(1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6958013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69850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(3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6929438" y="45434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(4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6791325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Q(5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19400" y="304800"/>
            <a:ext cx="33528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56"/>
          <p:cNvGraphicFramePr>
            <a:graphicFrameLocks noChangeAspect="1"/>
          </p:cNvGraphicFramePr>
          <p:nvPr/>
        </p:nvGraphicFramePr>
        <p:xfrm>
          <a:off x="7162800" y="1066800"/>
          <a:ext cx="1284579" cy="488950"/>
        </p:xfrm>
        <a:graphic>
          <a:graphicData uri="http://schemas.openxmlformats.org/presentationml/2006/ole">
            <p:oleObj spid="_x0000_s2065" name="Equation" r:id="rId5" imgW="444307" imgH="20311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088" grpId="0"/>
      <p:bldP spid="14382" grpId="0"/>
      <p:bldP spid="14383" grpId="0"/>
      <p:bldP spid="14385" grpId="0"/>
      <p:bldP spid="14386" grpId="0"/>
      <p:bldP spid="14387" grpId="0"/>
      <p:bldP spid="14388" grpId="0"/>
      <p:bldP spid="14389" grpId="0"/>
      <p:bldP spid="14393" grpId="0"/>
      <p:bldP spid="14394" grpId="0"/>
      <p:bldP spid="14395" grpId="0"/>
      <p:bldP spid="14396" grpId="0"/>
      <p:bldP spid="14397" grpId="0"/>
      <p:bldP spid="14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2633663"/>
            <a:ext cx="6300788" cy="665162"/>
            <a:chOff x="880" y="1659"/>
            <a:chExt cx="3969" cy="4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80" y="1659"/>
              <a:ext cx="480" cy="419"/>
              <a:chOff x="1110" y="2656"/>
              <a:chExt cx="1549" cy="1351"/>
            </a:xfrm>
          </p:grpSpPr>
          <p:sp>
            <p:nvSpPr>
              <p:cNvPr id="1232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2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19" name="Line 7"/>
            <p:cNvSpPr>
              <a:spLocks noChangeShapeType="1"/>
            </p:cNvSpPr>
            <p:nvPr/>
          </p:nvSpPr>
          <p:spPr bwMode="auto">
            <a:xfrm>
              <a:off x="1264" y="2043"/>
              <a:ext cx="358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0" name="Text Box 8"/>
            <p:cNvSpPr txBox="1">
              <a:spLocks noChangeArrowheads="1"/>
            </p:cNvSpPr>
            <p:nvPr/>
          </p:nvSpPr>
          <p:spPr bwMode="gray">
            <a:xfrm>
              <a:off x="1004" y="172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9438"/>
            <a:ext cx="9144000" cy="1325562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 III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DÃY SỐ, CẤP SỐ CỘNG VÀ CẤP SỐ NHÂN</a:t>
            </a: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2181225" y="2598738"/>
            <a:ext cx="60244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2171700" y="3514725"/>
            <a:ext cx="1444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171700" y="4414838"/>
            <a:ext cx="2494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2171700" y="5330825"/>
            <a:ext cx="2494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97000" y="3548063"/>
            <a:ext cx="6300788" cy="665162"/>
            <a:chOff x="880" y="2235"/>
            <a:chExt cx="3969" cy="419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880" y="2235"/>
              <a:ext cx="480" cy="419"/>
              <a:chOff x="3174" y="2656"/>
              <a:chExt cx="1549" cy="1351"/>
            </a:xfrm>
          </p:grpSpPr>
          <p:sp>
            <p:nvSpPr>
              <p:cNvPr id="12315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16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03" name="AutoShape 19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13" name="Text Box 20"/>
            <p:cNvSpPr txBox="1">
              <a:spLocks noChangeArrowheads="1"/>
            </p:cNvSpPr>
            <p:nvPr/>
          </p:nvSpPr>
          <p:spPr bwMode="gray">
            <a:xfrm>
              <a:off x="1004" y="229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2314" name="Line 21"/>
            <p:cNvSpPr>
              <a:spLocks noChangeShapeType="1"/>
            </p:cNvSpPr>
            <p:nvPr/>
          </p:nvSpPr>
          <p:spPr bwMode="auto">
            <a:xfrm>
              <a:off x="1264" y="2640"/>
              <a:ext cx="358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97000" y="4440238"/>
            <a:ext cx="6299200" cy="665162"/>
            <a:chOff x="880" y="2797"/>
            <a:chExt cx="3968" cy="419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880" y="2797"/>
              <a:ext cx="480" cy="419"/>
              <a:chOff x="1110" y="2656"/>
              <a:chExt cx="1549" cy="1351"/>
            </a:xfrm>
          </p:grpSpPr>
          <p:sp>
            <p:nvSpPr>
              <p:cNvPr id="12309" name="AutoShape 2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10" name="AutoShape 2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10" name="AutoShape 2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07" name="Text Box 27"/>
            <p:cNvSpPr txBox="1">
              <a:spLocks noChangeArrowheads="1"/>
            </p:cNvSpPr>
            <p:nvPr/>
          </p:nvSpPr>
          <p:spPr bwMode="gray">
            <a:xfrm>
              <a:off x="1004" y="285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308" name="Line 28"/>
            <p:cNvSpPr>
              <a:spLocks noChangeShapeType="1"/>
            </p:cNvSpPr>
            <p:nvPr/>
          </p:nvSpPr>
          <p:spPr bwMode="auto">
            <a:xfrm>
              <a:off x="1263" y="3216"/>
              <a:ext cx="358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397000" y="5354638"/>
            <a:ext cx="6300788" cy="665162"/>
            <a:chOff x="880" y="3373"/>
            <a:chExt cx="3969" cy="419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880" y="3373"/>
              <a:ext cx="480" cy="419"/>
              <a:chOff x="3174" y="2656"/>
              <a:chExt cx="1549" cy="1351"/>
            </a:xfrm>
          </p:grpSpPr>
          <p:sp>
            <p:nvSpPr>
              <p:cNvPr id="12303" name="AutoShape 3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04" name="AutoShape 3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17" name="AutoShape 33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01" name="Text Box 34"/>
            <p:cNvSpPr txBox="1">
              <a:spLocks noChangeArrowheads="1"/>
            </p:cNvSpPr>
            <p:nvPr/>
          </p:nvSpPr>
          <p:spPr bwMode="gray">
            <a:xfrm>
              <a:off x="1004" y="343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2302" name="Line 35"/>
            <p:cNvSpPr>
              <a:spLocks noChangeShapeType="1"/>
            </p:cNvSpPr>
            <p:nvPr/>
          </p:nvSpPr>
          <p:spPr bwMode="auto">
            <a:xfrm>
              <a:off x="1264" y="3792"/>
              <a:ext cx="358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9438"/>
            <a:ext cx="9144000" cy="5364162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 III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DÃY SỐ, CẤP SỐ CỘNG VÀ CẤP SỐ NHÂN</a:t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36: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 PHÁP QUY NẠP TOÁN HỌC</a:t>
            </a:r>
            <a:b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914400"/>
            <a:ext cx="876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Đôminnô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1,2,3…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Đôminô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k+1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Đôminô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38400" y="329625"/>
            <a:ext cx="3573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Đôminô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292" name="Picture 3" descr="https://encrypted-tbn2.gstatic.com/images?q=tbn:ANd9GcQc0fNdVNuwRuKWulx7SwE4HScUlqdBVJN_XsyJYBgSUtkoaoGM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1927225"/>
            <a:ext cx="8763000" cy="11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1</a:t>
            </a:r>
          </a:p>
          <a:p>
            <a:pPr eaLnBrk="0" hangingPunct="0"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k ≥ 1    (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k+1.                                              </a:t>
            </a:r>
            <a:endParaRPr lang="en-US" sz="21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381000" y="242887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PHƯƠNG PHÁP QUY NẠP TOÁN HỌC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667" y="685799"/>
            <a:ext cx="8763000" cy="1163640"/>
            <a:chOff x="50" y="596"/>
            <a:chExt cx="5760" cy="733"/>
          </a:xfrm>
        </p:grpSpPr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5109" y="596"/>
            <a:ext cx="600" cy="287"/>
          </p:xfrm>
          <a:graphic>
            <a:graphicData uri="http://schemas.openxmlformats.org/presentationml/2006/ole">
              <p:oleObj spid="_x0000_s70658" name="Equation" r:id="rId3" imgW="444307" imgH="203112" progId="">
                <p:embed/>
              </p:oleObj>
            </a:graphicData>
          </a:graphic>
        </p:graphicFrame>
        <p:sp>
          <p:nvSpPr>
            <p:cNvPr id="3082" name="Rectangle 6"/>
            <p:cNvSpPr>
              <a:spLocks noChangeArrowheads="1"/>
            </p:cNvSpPr>
            <p:nvPr/>
          </p:nvSpPr>
          <p:spPr bwMode="auto">
            <a:xfrm>
              <a:off x="50" y="631"/>
              <a:ext cx="576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chứng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minh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đến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thử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trực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tiếp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520" y="4310222"/>
            <a:ext cx="8687080" cy="1785434"/>
            <a:chOff x="-105" y="2801"/>
            <a:chExt cx="5712" cy="145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498" y="3847"/>
            <a:ext cx="600" cy="349"/>
          </p:xfrm>
          <a:graphic>
            <a:graphicData uri="http://schemas.openxmlformats.org/presentationml/2006/ole">
              <p:oleObj spid="_x0000_s70659" name="Equation" r:id="rId4" imgW="444307" imgH="203112" progId="">
                <p:embed/>
              </p:oleObj>
            </a:graphicData>
          </a:graphic>
        </p:graphicFrame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-105" y="2801"/>
              <a:ext cx="5712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   Ta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n=1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bước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2,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n=1+1=2.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Vì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n=2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bước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n=2+1=3…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ấy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ta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khẳng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định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rằng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.   </a:t>
              </a:r>
            </a:p>
          </p:txBody>
        </p:sp>
      </p:grp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2400" y="3276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hay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AI domino  IPHONE 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990600"/>
            <a:ext cx="8305800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1927225"/>
            <a:ext cx="8763000" cy="11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1</a:t>
            </a:r>
          </a:p>
          <a:p>
            <a:pPr eaLnBrk="0" hangingPunct="0">
              <a:lnSpc>
                <a:spcPct val="110000"/>
              </a:lnSpc>
            </a:pP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k ≥ 1    (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 = k+1.                                              </a:t>
            </a:r>
            <a:endParaRPr lang="en-US" sz="21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381000" y="242887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PHƯƠNG PHÁP QUY NẠP TOÁN HỌC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667" y="685799"/>
            <a:ext cx="8763000" cy="1163640"/>
            <a:chOff x="50" y="596"/>
            <a:chExt cx="5760" cy="733"/>
          </a:xfrm>
        </p:grpSpPr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5109" y="596"/>
            <a:ext cx="600" cy="287"/>
          </p:xfrm>
          <a:graphic>
            <a:graphicData uri="http://schemas.openxmlformats.org/presentationml/2006/ole">
              <p:oleObj spid="_x0000_s71682" name="Equation" r:id="rId3" imgW="444307" imgH="203112" progId="">
                <p:embed/>
              </p:oleObj>
            </a:graphicData>
          </a:graphic>
        </p:graphicFrame>
        <p:sp>
          <p:nvSpPr>
            <p:cNvPr id="3082" name="Rectangle 6"/>
            <p:cNvSpPr>
              <a:spLocks noChangeArrowheads="1"/>
            </p:cNvSpPr>
            <p:nvPr/>
          </p:nvSpPr>
          <p:spPr bwMode="auto">
            <a:xfrm>
              <a:off x="50" y="631"/>
              <a:ext cx="576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chứng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minh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đến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thử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trực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tiếp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520" y="4310222"/>
            <a:ext cx="8687080" cy="1785434"/>
            <a:chOff x="-105" y="2801"/>
            <a:chExt cx="5712" cy="145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498" y="3847"/>
            <a:ext cx="600" cy="349"/>
          </p:xfrm>
          <a:graphic>
            <a:graphicData uri="http://schemas.openxmlformats.org/presentationml/2006/ole">
              <p:oleObj spid="_x0000_s71683" name="Equation" r:id="rId4" imgW="444307" imgH="203112" progId="">
                <p:embed/>
              </p:oleObj>
            </a:graphicData>
          </a:graphic>
        </p:graphicFrame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-105" y="2801"/>
              <a:ext cx="5712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   Ta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n=1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bước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2,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n=1+1=2.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Vì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n=2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bước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n=2+1=3…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Bằng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ấy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ta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khẳng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định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rằng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>
                  <a:latin typeface="Arial" pitchFamily="34" charset="0"/>
                  <a:cs typeface="Arial" pitchFamily="34" charset="0"/>
                </a:rPr>
                <a:t>.   </a:t>
              </a:r>
            </a:p>
          </p:txBody>
        </p:sp>
      </p:grp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2400" y="3276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hay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nạp</a:t>
            </a:r>
            <a:r>
              <a:rPr lang="en-US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1491</Words>
  <Application>Microsoft Office PowerPoint</Application>
  <PresentationFormat>On-screen Show (4:3)</PresentationFormat>
  <Paragraphs>164</Paragraphs>
  <Slides>18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Custom Design</vt:lpstr>
      <vt:lpstr>1_Custom Design</vt:lpstr>
      <vt:lpstr>2_Custom Design</vt:lpstr>
      <vt:lpstr>Equation</vt:lpstr>
      <vt:lpstr>Slide 1</vt:lpstr>
      <vt:lpstr>Slide 2</vt:lpstr>
      <vt:lpstr>Slide 3</vt:lpstr>
      <vt:lpstr>CHƯƠNG III         DÃY SỐ, CẤP SỐ CỘNG VÀ CẤP SỐ NHÂN</vt:lpstr>
      <vt:lpstr>CHƯƠNG III         DÃY SỐ, CẤP SỐ CỘNG VÀ CẤP SỐ NHÂN  Tiết 36: PHƯƠNG PHÁP QUY NẠP TOÁN HỌC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32</cp:revision>
  <dcterms:created xsi:type="dcterms:W3CDTF">2014-10-31T12:51:48Z</dcterms:created>
  <dcterms:modified xsi:type="dcterms:W3CDTF">2014-11-01T14:27:45Z</dcterms:modified>
</cp:coreProperties>
</file>